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Roboto"/>
      <p:regular r:id="rId25"/>
      <p:bold r:id="rId26"/>
      <p:italic r:id="rId27"/>
      <p:boldItalic r:id="rId28"/>
    </p:embeddedFont>
    <p:embeddedFont>
      <p:font typeface="Nunito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  <p:embeddedFont>
      <p:font typeface="Maven Pro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aleway-bold.fntdata"/><Relationship Id="rId21" Type="http://schemas.openxmlformats.org/officeDocument/2006/relationships/font" Target="fonts/Raleway-regular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Nunito-italic.fntdata"/><Relationship Id="rId30" Type="http://schemas.openxmlformats.org/officeDocument/2006/relationships/font" Target="fonts/Nunito-bold.fntdata"/><Relationship Id="rId11" Type="http://schemas.openxmlformats.org/officeDocument/2006/relationships/slide" Target="slides/slide5.xml"/><Relationship Id="rId33" Type="http://schemas.openxmlformats.org/officeDocument/2006/relationships/font" Target="fonts/Lato-regular.fntdata"/><Relationship Id="rId10" Type="http://schemas.openxmlformats.org/officeDocument/2006/relationships/slide" Target="slides/slide4.xml"/><Relationship Id="rId32" Type="http://schemas.openxmlformats.org/officeDocument/2006/relationships/font" Target="fonts/Nunito-boldItalic.fntdata"/><Relationship Id="rId13" Type="http://schemas.openxmlformats.org/officeDocument/2006/relationships/slide" Target="slides/slide7.xml"/><Relationship Id="rId35" Type="http://schemas.openxmlformats.org/officeDocument/2006/relationships/font" Target="fonts/Lato-italic.fntdata"/><Relationship Id="rId12" Type="http://schemas.openxmlformats.org/officeDocument/2006/relationships/slide" Target="slides/slide6.xml"/><Relationship Id="rId34" Type="http://schemas.openxmlformats.org/officeDocument/2006/relationships/font" Target="fonts/Lato-bold.fntdata"/><Relationship Id="rId15" Type="http://schemas.openxmlformats.org/officeDocument/2006/relationships/slide" Target="slides/slide9.xml"/><Relationship Id="rId37" Type="http://schemas.openxmlformats.org/officeDocument/2006/relationships/font" Target="fonts/MavenPro-regular.fntdata"/><Relationship Id="rId14" Type="http://schemas.openxmlformats.org/officeDocument/2006/relationships/slide" Target="slides/slide8.xml"/><Relationship Id="rId36" Type="http://schemas.openxmlformats.org/officeDocument/2006/relationships/font" Target="fonts/Lato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38" Type="http://schemas.openxmlformats.org/officeDocument/2006/relationships/font" Target="fonts/MavenPro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f7be234b29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f7be234b29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e0584d3bb5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e0584d3bb5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e0584d3bb5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e0584d3bb5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e0584d3bb5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e0584d3bb5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e0584d3bb5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e0584d3bb5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e0584d3bb5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e0584d3bb5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0584d3bb5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e0584d3bb5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f7be234b2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f7be234b2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f7be234b29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f7be234b29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e0584d3bb5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e0584d3bb5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e0584d3bb5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e0584d3bb5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e57828822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e57828822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0584d3bb5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e0584d3bb5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0584d3bb5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e0584d3bb5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9" name="Google Shape;279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80" name="Google Shape;280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2" name="Google Shape;282;p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83" name="Google Shape;283;p14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84" name="Google Shape;284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Google Shape;286;p1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87" name="Google Shape;287;p1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9" name="Google Shape;289;p15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0" name="Google Shape;290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3" name="Google Shape;293;p1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94" name="Google Shape;294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6" name="Google Shape;296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7" name="Google Shape;297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98" name="Google Shape;298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1" name="Google Shape;301;p1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02" name="Google Shape;302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4" name="Google Shape;304;p1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05" name="Google Shape;305;p1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6" name="Google Shape;306;p17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7" name="Google Shape;307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0" name="Google Shape;310;p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11" name="Google Shape;311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3" name="Google Shape;313;p1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14" name="Google Shape;314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7" name="Google Shape;317;p1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18" name="Google Shape;318;p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0" name="Google Shape;320;p1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21" name="Google Shape;321;p1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22" name="Google Shape;322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oogle Shape;324;p2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325" name="Google Shape;325;p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7" name="Google Shape;327;p2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8" name="Google Shape;328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1" name="Google Shape;331;p2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32" name="Google Shape;332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4" name="Google Shape;334;p2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35" name="Google Shape;335;p2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6" name="Google Shape;336;p2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37" name="Google Shape;337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2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340" name="Google Shape;340;p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" name="Google Shape;342;p23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343" name="Google Shape;343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5" name="Google Shape;345;p23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6" name="Google Shape;346;p23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7" name="Google Shape;347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275" name="Google Shape;27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76" name="Google Shape;276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5"/>
          <p:cNvSpPr txBox="1"/>
          <p:nvPr>
            <p:ph type="ctrTitle"/>
          </p:nvPr>
        </p:nvSpPr>
        <p:spPr>
          <a:xfrm>
            <a:off x="729450" y="1322450"/>
            <a:ext cx="80478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Monthly </a:t>
            </a:r>
            <a:r>
              <a:rPr lang="en" sz="3200"/>
              <a:t>Remote Patient Monitoring</a:t>
            </a:r>
            <a:endParaRPr sz="3200"/>
          </a:p>
          <a:p>
            <a:pPr indent="45720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(RPM) Phone Call Protocol</a:t>
            </a:r>
            <a:endParaRPr sz="3200"/>
          </a:p>
        </p:txBody>
      </p:sp>
      <p:sp>
        <p:nvSpPr>
          <p:cNvPr id="355" name="Google Shape;355;p25"/>
          <p:cNvSpPr txBox="1"/>
          <p:nvPr>
            <p:ph idx="1" type="subTitle"/>
          </p:nvPr>
        </p:nvSpPr>
        <p:spPr>
          <a:xfrm>
            <a:off x="2675675" y="3085650"/>
            <a:ext cx="49620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First Step in Building Hospital at Home</a:t>
            </a:r>
            <a:endParaRPr b="1" sz="2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Patient checking daily and numbers 120/80</a:t>
            </a:r>
            <a:endParaRPr/>
          </a:p>
        </p:txBody>
      </p:sp>
      <p:sp>
        <p:nvSpPr>
          <p:cNvPr id="410" name="Google Shape;410;p3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Congratulations! You are our ideal patient.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Do you know what it means when you check daily?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It means you are very compliant, you will be able to manage your health properly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If your BP numbers are less than 130/80 - than it also indicates your </a:t>
            </a:r>
            <a:r>
              <a:rPr b="1" lang="en">
                <a:solidFill>
                  <a:srgbClr val="000000"/>
                </a:solidFill>
              </a:rPr>
              <a:t>emotional</a:t>
            </a:r>
            <a:r>
              <a:rPr b="1" lang="en">
                <a:solidFill>
                  <a:srgbClr val="000000"/>
                </a:solidFill>
              </a:rPr>
              <a:t> health and physical health in perfect share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If BP is always around 120/80 - it indicates you </a:t>
            </a:r>
            <a:r>
              <a:rPr b="1" lang="en">
                <a:solidFill>
                  <a:srgbClr val="000000"/>
                </a:solidFill>
              </a:rPr>
              <a:t>probably</a:t>
            </a:r>
            <a:r>
              <a:rPr b="1" lang="en">
                <a:solidFill>
                  <a:srgbClr val="000000"/>
                </a:solidFill>
              </a:rPr>
              <a:t> has very less likely to have heart attack, stroke or kidney faily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Blood pressure checking adequate but number &gt;130/80 mostly</a:t>
            </a:r>
            <a:endParaRPr/>
          </a:p>
        </p:txBody>
      </p:sp>
      <p:sp>
        <p:nvSpPr>
          <p:cNvPr id="416" name="Google Shape;416;p3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Your number are high, not sure why?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Are you taking your meds (pills) daily?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Is everything in your life going good? Are you stressed for some reason?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Are you sitting when you checking and not crossing or talking when you are checking?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 will report to doctor about your number. Wanted to make sure you are specially taking medication routinely.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Notify the doctor and adjust BP meds and call back patient about getting meds refit sent to pharmacy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Patient telling you she has Fever or any other symptoms</a:t>
            </a:r>
            <a:endParaRPr/>
          </a:p>
        </p:txBody>
      </p:sp>
      <p:sp>
        <p:nvSpPr>
          <p:cNvPr id="422" name="Google Shape;422;p3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Always log on to xxxxxx.ddxrx.com (your clinic website)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Keep </a:t>
            </a:r>
            <a:r>
              <a:rPr b="1" lang="en">
                <a:solidFill>
                  <a:srgbClr val="000000"/>
                </a:solidFill>
              </a:rPr>
              <a:t>logged</a:t>
            </a:r>
            <a:r>
              <a:rPr b="1" lang="en">
                <a:solidFill>
                  <a:srgbClr val="000000"/>
                </a:solidFill>
              </a:rPr>
              <a:t> on as a patient account (create a patient account)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Enter fever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Read out what </a:t>
            </a:r>
            <a:r>
              <a:rPr b="1" lang="en">
                <a:solidFill>
                  <a:srgbClr val="000000"/>
                </a:solidFill>
              </a:rPr>
              <a:t>software</a:t>
            </a:r>
            <a:r>
              <a:rPr b="1" lang="en">
                <a:solidFill>
                  <a:srgbClr val="000000"/>
                </a:solidFill>
              </a:rPr>
              <a:t> is saying to the patient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Enter</a:t>
            </a:r>
            <a:r>
              <a:rPr b="1" lang="en">
                <a:solidFill>
                  <a:srgbClr val="000000"/>
                </a:solidFill>
              </a:rPr>
              <a:t> more </a:t>
            </a:r>
            <a:r>
              <a:rPr b="1" lang="en">
                <a:solidFill>
                  <a:srgbClr val="000000"/>
                </a:solidFill>
              </a:rPr>
              <a:t>symptoms</a:t>
            </a:r>
            <a:r>
              <a:rPr b="1" lang="en">
                <a:solidFill>
                  <a:srgbClr val="000000"/>
                </a:solidFill>
              </a:rPr>
              <a:t> either by yes or no or by entering the symptoms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Finally</a:t>
            </a:r>
            <a:r>
              <a:rPr b="1" lang="en">
                <a:solidFill>
                  <a:srgbClr val="000000"/>
                </a:solidFill>
              </a:rPr>
              <a:t> if it matched any diagnosis, </a:t>
            </a:r>
            <a:r>
              <a:rPr b="1" lang="en">
                <a:solidFill>
                  <a:srgbClr val="000000"/>
                </a:solidFill>
              </a:rPr>
              <a:t>call your doctor and notify about the Ai diagnosis. If doctor not available, </a:t>
            </a:r>
            <a:r>
              <a:rPr b="1" lang="en">
                <a:solidFill>
                  <a:srgbClr val="000000"/>
                </a:solidFill>
              </a:rPr>
              <a:t>tell the patient to go to ER if the Ai suggests you to send patient to ER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Non compliant patients, not checking at all</a:t>
            </a:r>
            <a:endParaRPr/>
          </a:p>
        </p:txBody>
      </p:sp>
      <p:sp>
        <p:nvSpPr>
          <p:cNvPr id="428" name="Google Shape;428;p3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Please check daily, only way we can get paid if you check daily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This program allows us to call you every month. You may not see benefit this month, you never know when you need us or when you get sick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Remember previously you needs to sweat to find us, now we come to you due to this </a:t>
            </a:r>
            <a:r>
              <a:rPr b="1" lang="en">
                <a:solidFill>
                  <a:srgbClr val="000000"/>
                </a:solidFill>
              </a:rPr>
              <a:t>program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This is been found very help for every patient and reducing hospitalization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You can make us proud if you check </a:t>
            </a:r>
            <a:r>
              <a:rPr b="1" lang="en">
                <a:solidFill>
                  <a:srgbClr val="000000"/>
                </a:solidFill>
              </a:rPr>
              <a:t>daily</a:t>
            </a:r>
            <a:r>
              <a:rPr b="1" lang="en">
                <a:solidFill>
                  <a:srgbClr val="000000"/>
                </a:solidFill>
              </a:rPr>
              <a:t>, please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Physician cost of running this RPM program</a:t>
            </a:r>
            <a:endParaRPr/>
          </a:p>
        </p:txBody>
      </p:sp>
      <p:sp>
        <p:nvSpPr>
          <p:cNvPr id="434" name="Google Shape;434;p3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This blood pressure cuffs are very costly. It has </a:t>
            </a:r>
            <a:r>
              <a:rPr b="1" lang="en">
                <a:solidFill>
                  <a:srgbClr val="000000"/>
                </a:solidFill>
              </a:rPr>
              <a:t>cellular</a:t>
            </a:r>
            <a:r>
              <a:rPr b="1" lang="en">
                <a:solidFill>
                  <a:srgbClr val="000000"/>
                </a:solidFill>
              </a:rPr>
              <a:t> chip (that means this unit is connected with cell phone tower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 can tell you what are the blood pressure number as it comes to out computer with in seconds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We have to pay monthly fee for this blood pressure cuff. If you are not checking we don;t get paid and we have to pay for your cuff from our pocket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You can also chat with us using the doctor ai account - if you need to know how to chat with us, please come to office. We will show you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We can also see you via video calls any time if you need us to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Before initiating call:</a:t>
            </a:r>
            <a:endParaRPr/>
          </a:p>
        </p:txBody>
      </p:sp>
      <p:sp>
        <p:nvSpPr>
          <p:cNvPr id="361" name="Google Shape;361;p26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Log in as a provider in to your clinic website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Click on RPM tab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Get a sheet of paper to take note +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Write every patient name you are calling today - mentioned message or spoken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Select the patient on the RPM tab, and select the patient you want to call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You can dial the phone number from the top of the screen or click and call from website if you </a:t>
            </a:r>
            <a:r>
              <a:rPr b="1" lang="en">
                <a:solidFill>
                  <a:srgbClr val="000000"/>
                </a:solidFill>
              </a:rPr>
              <a:t>connect</a:t>
            </a:r>
            <a:r>
              <a:rPr b="1" lang="en">
                <a:solidFill>
                  <a:srgbClr val="000000"/>
                </a:solidFill>
              </a:rPr>
              <a:t> your phone with the computer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7"/>
          <p:cNvSpPr txBox="1"/>
          <p:nvPr>
            <p:ph type="title"/>
          </p:nvPr>
        </p:nvSpPr>
        <p:spPr>
          <a:xfrm>
            <a:off x="786350" y="5562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b="1" lang="en">
                <a:solidFill>
                  <a:srgbClr val="424242"/>
                </a:solidFill>
                <a:latin typeface="Maven Pro"/>
                <a:ea typeface="Maven Pro"/>
                <a:cs typeface="Maven Pro"/>
                <a:sym typeface="Maven Pro"/>
              </a:rPr>
              <a:t>Benefit of the Remote Patient Monitoring (RPM)</a:t>
            </a:r>
            <a:endParaRPr/>
          </a:p>
        </p:txBody>
      </p:sp>
      <p:sp>
        <p:nvSpPr>
          <p:cNvPr id="367" name="Google Shape;367;p27"/>
          <p:cNvSpPr txBox="1"/>
          <p:nvPr>
            <p:ph idx="1" type="body"/>
          </p:nvPr>
        </p:nvSpPr>
        <p:spPr>
          <a:xfrm>
            <a:off x="843250" y="1247750"/>
            <a:ext cx="7838100" cy="36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00"/>
              <a:buFont typeface="Roboto"/>
              <a:buChar char="●"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RPM program was created by Medicare to prevent unnecessary hospitalization or prevent readmission.</a:t>
            </a:r>
            <a:endParaRPr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00"/>
              <a:buFont typeface="Roboto"/>
              <a:buChar char="●"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As a part of the program, 1) provider have to monitor patients vitals collected from cellular connected devices from patient home and 2) call patient at least for 20 minutes each month.</a:t>
            </a:r>
            <a:endParaRPr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00"/>
              <a:buFont typeface="Roboto"/>
              <a:buChar char="●"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The program is designed to help getting any patients needs in between doctors visits, like:</a:t>
            </a:r>
            <a:endParaRPr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lphaLcPeriod"/>
            </a:pPr>
            <a:r>
              <a:rPr lang="en" sz="1300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Sending medication refill (prevent readmission related to not having meds)</a:t>
            </a:r>
            <a:endParaRPr sz="1300"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lphaLcPeriod"/>
            </a:pPr>
            <a:r>
              <a:rPr lang="en" sz="1300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Get an early appointment or reschedule appointments (prevent readmission related to missed appointments)</a:t>
            </a:r>
            <a:endParaRPr sz="1300"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lphaLcPeriod"/>
            </a:pPr>
            <a:r>
              <a:rPr lang="en" sz="1300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If patient have new symptoms (early recognition of symptoms) </a:t>
            </a:r>
            <a:endParaRPr sz="1300"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lphaLcPeriod"/>
            </a:pPr>
            <a:r>
              <a:rPr lang="en" sz="1300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Sending new prescription (treating patients early symptoms)</a:t>
            </a:r>
            <a:endParaRPr sz="1300"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111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300"/>
              <a:buFont typeface="Roboto"/>
              <a:buAutoNum type="alphaLcPeriod"/>
            </a:pPr>
            <a:r>
              <a:rPr lang="en" sz="1300">
                <a:solidFill>
                  <a:srgbClr val="333333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Monitor at home during COVID-19 pandemic</a:t>
            </a:r>
            <a:endParaRPr sz="1300">
              <a:solidFill>
                <a:srgbClr val="333333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8"/>
          <p:cNvSpPr txBox="1"/>
          <p:nvPr>
            <p:ph type="ctrTitle"/>
          </p:nvPr>
        </p:nvSpPr>
        <p:spPr>
          <a:xfrm>
            <a:off x="840450" y="1309925"/>
            <a:ext cx="7688100" cy="232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Medication ran out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Medication non-compliance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Missed physician appointments or dialysis visits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Unable to get a ride to go to healthcare facility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Delay in reporting new symptoms 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Delay in adjusting medication doses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Missed opportunity to treat acute symptoms in early stage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Uncontrolled blood pressure and other vitals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" sz="1400"/>
              <a:t>Stay at home while getting monitored during COVID-19</a:t>
            </a:r>
            <a:endParaRPr b="0" sz="1400"/>
          </a:p>
        </p:txBody>
      </p:sp>
      <p:sp>
        <p:nvSpPr>
          <p:cNvPr id="373" name="Google Shape;373;p28"/>
          <p:cNvSpPr txBox="1"/>
          <p:nvPr>
            <p:ph idx="1" type="subTitle"/>
          </p:nvPr>
        </p:nvSpPr>
        <p:spPr>
          <a:xfrm>
            <a:off x="766625" y="501250"/>
            <a:ext cx="7688100" cy="66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b="1" lang="en" sz="2200">
                <a:solidFill>
                  <a:schemeClr val="dk2"/>
                </a:solidFill>
              </a:rPr>
              <a:t>Physicians office to address preventable causes of hospitalization: every month</a:t>
            </a:r>
            <a:endParaRPr b="1" sz="2200">
              <a:solidFill>
                <a:schemeClr val="dk2"/>
              </a:solidFill>
            </a:endParaRPr>
          </a:p>
        </p:txBody>
      </p:sp>
      <p:sp>
        <p:nvSpPr>
          <p:cNvPr id="374" name="Google Shape;374;p28"/>
          <p:cNvSpPr txBox="1"/>
          <p:nvPr>
            <p:ph idx="1" type="subTitle"/>
          </p:nvPr>
        </p:nvSpPr>
        <p:spPr>
          <a:xfrm>
            <a:off x="840452" y="3835975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en" sz="1480">
                <a:solidFill>
                  <a:schemeClr val="dk2"/>
                </a:solidFill>
              </a:rPr>
              <a:t>Medicare introduced Remote patient Monitoring (RPM) so that practices are reimbursed for taking care of the patient at home to prevent hospitalization.</a:t>
            </a:r>
            <a:endParaRPr b="1" sz="148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9"/>
          <p:cNvSpPr txBox="1"/>
          <p:nvPr>
            <p:ph type="title"/>
          </p:nvPr>
        </p:nvSpPr>
        <p:spPr>
          <a:xfrm>
            <a:off x="1206325" y="598575"/>
            <a:ext cx="72306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Important RPM Montra?</a:t>
            </a:r>
            <a:endParaRPr/>
          </a:p>
        </p:txBody>
      </p:sp>
      <p:sp>
        <p:nvSpPr>
          <p:cNvPr id="380" name="Google Shape;380;p2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>
                <a:solidFill>
                  <a:srgbClr val="000000"/>
                </a:solidFill>
              </a:rPr>
              <a:t>C</a:t>
            </a:r>
            <a:r>
              <a:rPr b="1" lang="en" sz="4400">
                <a:solidFill>
                  <a:srgbClr val="000000"/>
                </a:solidFill>
              </a:rPr>
              <a:t>atch any disease in an early stage!</a:t>
            </a:r>
            <a:endParaRPr b="1" sz="4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do I need to check BP daily?</a:t>
            </a:r>
            <a:endParaRPr/>
          </a:p>
        </p:txBody>
      </p:sp>
      <p:sp>
        <p:nvSpPr>
          <p:cNvPr id="386" name="Google Shape;386;p3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home blood pressures are more important than doctor office blood pressure numbers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Doctor office blood pressure numbers can be falsely elevated leading to unnecessary </a:t>
            </a:r>
            <a:r>
              <a:rPr lang="en"/>
              <a:t>medication</a:t>
            </a:r>
            <a:r>
              <a:rPr lang="en"/>
              <a:t> and side effect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It's</a:t>
            </a:r>
            <a:r>
              <a:rPr lang="en"/>
              <a:t> not only one day blood pressure we look at, </a:t>
            </a:r>
            <a:r>
              <a:rPr lang="en"/>
              <a:t>it's</a:t>
            </a:r>
            <a:r>
              <a:rPr lang="en"/>
              <a:t> the trends of blood pressure whether its consistently up or consistently </a:t>
            </a:r>
            <a:r>
              <a:rPr lang="en"/>
              <a:t>down</a:t>
            </a:r>
            <a:r>
              <a:rPr lang="en"/>
              <a:t> or </a:t>
            </a:r>
            <a:r>
              <a:rPr lang="en"/>
              <a:t>it's</a:t>
            </a:r>
            <a:r>
              <a:rPr lang="en"/>
              <a:t> going up or down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These Blood Pressure cuffs are connected with doctors office computer - you can say your home is connected with doctors office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We have to call you every month to check your status - this is added advantage for you to tell us what we can do for your health, not for blood pressure only!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should I check even if it is normal?</a:t>
            </a:r>
            <a:endParaRPr/>
          </a:p>
        </p:txBody>
      </p:sp>
      <p:sp>
        <p:nvSpPr>
          <p:cNvPr id="392" name="Google Shape;392;p31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When you check BP daily, it kind of reminds you that you need to follow healthy </a:t>
            </a:r>
            <a:r>
              <a:rPr b="1" lang="en"/>
              <a:t>lifestyle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Checking BP daily become your daily routine, you can add other routine like </a:t>
            </a:r>
            <a:r>
              <a:rPr b="1" lang="en"/>
              <a:t>exercise</a:t>
            </a:r>
            <a:r>
              <a:rPr b="1" lang="en"/>
              <a:t> daily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Try walking daily 30 minutes a day - keep a </a:t>
            </a:r>
            <a:r>
              <a:rPr b="1" lang="en"/>
              <a:t>stopwatch</a:t>
            </a:r>
            <a:r>
              <a:rPr b="1" lang="en"/>
              <a:t> to make sure you walk 30 minutes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Also weigh yourself daily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You are checking BP daily as a part of healthy </a:t>
            </a:r>
            <a:r>
              <a:rPr b="1" lang="en"/>
              <a:t>lifestyle</a:t>
            </a:r>
            <a:r>
              <a:rPr b="1" lang="en"/>
              <a:t> reminder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If you can please upload your daily activity in Doctor Ai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2"/>
          <p:cNvSpPr txBox="1"/>
          <p:nvPr>
            <p:ph type="title"/>
          </p:nvPr>
        </p:nvSpPr>
        <p:spPr>
          <a:xfrm>
            <a:off x="1385225" y="3691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not checking BP daily</a:t>
            </a:r>
            <a:endParaRPr/>
          </a:p>
        </p:txBody>
      </p:sp>
      <p:sp>
        <p:nvSpPr>
          <p:cNvPr id="398" name="Google Shape;398;p3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Hi Mr or Mrs X, are you okay? I am seeing you are not checking BP last couple of day?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000000"/>
                </a:solidFill>
              </a:rPr>
              <a:t>If patient was in vacation: </a:t>
            </a:r>
            <a:endParaRPr b="1" u="sng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	I am so happy for you. Ask how did it go?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000000"/>
                </a:solidFill>
              </a:rPr>
              <a:t>If patient was in hospital.</a:t>
            </a:r>
            <a:endParaRPr b="1" u="sng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	I am so sorry to hear. What can we do to prevent a hospital visit next time? What happened? Set up an early doctor visit within 14 days. 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check blood pressure every other day!</a:t>
            </a:r>
            <a:endParaRPr/>
          </a:p>
        </p:txBody>
      </p:sp>
      <p:sp>
        <p:nvSpPr>
          <p:cNvPr id="404" name="Google Shape;404;p3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Yes you can check every other day, but </a:t>
            </a:r>
            <a:r>
              <a:rPr b="1" lang="en">
                <a:solidFill>
                  <a:srgbClr val="000000"/>
                </a:solidFill>
              </a:rPr>
              <a:t>there</a:t>
            </a:r>
            <a:r>
              <a:rPr b="1" lang="en">
                <a:solidFill>
                  <a:srgbClr val="000000"/>
                </a:solidFill>
              </a:rPr>
              <a:t> is risk of missing if you do not make it your </a:t>
            </a:r>
            <a:r>
              <a:rPr b="1" lang="en">
                <a:solidFill>
                  <a:srgbClr val="000000"/>
                </a:solidFill>
              </a:rPr>
              <a:t>habit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Keep the BP cuff at the breakfast table and check it when you are taking breakfast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Make it a daily routine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If you </a:t>
            </a:r>
            <a:r>
              <a:rPr b="1" lang="en">
                <a:solidFill>
                  <a:srgbClr val="000000"/>
                </a:solidFill>
              </a:rPr>
              <a:t>forget</a:t>
            </a:r>
            <a:r>
              <a:rPr b="1" lang="en">
                <a:solidFill>
                  <a:srgbClr val="000000"/>
                </a:solidFill>
              </a:rPr>
              <a:t> to check enough number of times, we might not be </a:t>
            </a:r>
            <a:r>
              <a:rPr b="1" lang="en">
                <a:solidFill>
                  <a:srgbClr val="000000"/>
                </a:solidFill>
              </a:rPr>
              <a:t>able</a:t>
            </a:r>
            <a:r>
              <a:rPr b="1" lang="en">
                <a:solidFill>
                  <a:srgbClr val="000000"/>
                </a:solidFill>
              </a:rPr>
              <a:t> to get charges from Medicare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